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535" userDrawn="1">
          <p15:clr>
            <a:srgbClr val="A4A3A4"/>
          </p15:clr>
        </p15:guide>
        <p15:guide id="2" orient="horz" pos="134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4588"/>
    <p:restoredTop sz="86442"/>
  </p:normalViewPr>
  <p:slideViewPr>
    <p:cSldViewPr snapToGrid="0" snapToObjects="1">
      <p:cViewPr>
        <p:scale>
          <a:sx n="50" d="100"/>
          <a:sy n="50" d="100"/>
        </p:scale>
        <p:origin x="328" y="-1288"/>
      </p:cViewPr>
      <p:guideLst>
        <p:guide pos="9535"/>
        <p:guide orient="horz" pos="13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chemeClr val="tx1">
                <a:lumMod val="75000"/>
                <a:lumOff val="2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Connector 53"/>
          <p:cNvCxnSpPr>
            <a:stCxn id="33" idx="5"/>
          </p:cNvCxnSpPr>
          <p:nvPr/>
        </p:nvCxnSpPr>
        <p:spPr>
          <a:xfrm flipV="1">
            <a:off x="11186639" y="32501711"/>
            <a:ext cx="5007090" cy="2693374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endCxn id="33" idx="7"/>
          </p:cNvCxnSpPr>
          <p:nvPr/>
        </p:nvCxnSpPr>
        <p:spPr>
          <a:xfrm flipH="1" flipV="1">
            <a:off x="11186639" y="27551605"/>
            <a:ext cx="5007090" cy="2721918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1960142" y="25968588"/>
            <a:ext cx="10809514" cy="10809514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2040" y="1241950"/>
            <a:ext cx="22071132" cy="2537092"/>
          </a:xfrm>
        </p:spPr>
        <p:txBody>
          <a:bodyPr>
            <a:noAutofit/>
          </a:bodyPr>
          <a:lstStyle/>
          <a:p>
            <a:r>
              <a:rPr lang="en-US" sz="14900" b="1" dirty="0" smtClean="0">
                <a:solidFill>
                  <a:schemeClr val="bg1"/>
                </a:solidFill>
              </a:rPr>
              <a:t>ALGORITHMS IN</a:t>
            </a:r>
            <a:r>
              <a:rPr lang="en-US" sz="14900" b="1" dirty="0" smtClean="0">
                <a:solidFill>
                  <a:schemeClr val="bg1"/>
                </a:solidFill>
              </a:rPr>
              <a:t> HARDWARE</a:t>
            </a:r>
            <a:endParaRPr lang="en-US" sz="149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2040" y="7735917"/>
            <a:ext cx="10605581" cy="6917792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Abstract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application of cryptographic algorithms in hardware is utilized for security and performance reasons in various public-key </a:t>
            </a:r>
            <a:r>
              <a:rPr lang="en-US" sz="3200" dirty="0" smtClean="0">
                <a:solidFill>
                  <a:schemeClr val="bg1"/>
                </a:solidFill>
              </a:rPr>
              <a:t>cryptosystems. </a:t>
            </a:r>
            <a:r>
              <a:rPr lang="en-US" sz="3200" dirty="0">
                <a:solidFill>
                  <a:schemeClr val="bg1"/>
                </a:solidFill>
              </a:rPr>
              <a:t>The overall aim of the project is to implement algorithms in hardware. The design of the algorithm and logic circuit for a systolic system for modular exponentiation has been defined by Kornerup </a:t>
            </a:r>
            <a:r>
              <a:rPr lang="en-US" sz="3200" dirty="0" smtClean="0">
                <a:solidFill>
                  <a:schemeClr val="bg1"/>
                </a:solidFill>
              </a:rPr>
              <a:t>in </a:t>
            </a:r>
            <a:r>
              <a:rPr lang="en-US" sz="3200" dirty="0">
                <a:solidFill>
                  <a:schemeClr val="bg1"/>
                </a:solidFill>
              </a:rPr>
              <a:t>A Systolic, Linear-Array Multiplier for a Class of Right-Shift </a:t>
            </a:r>
            <a:r>
              <a:rPr lang="en-US" sz="3200" dirty="0" smtClean="0">
                <a:solidFill>
                  <a:schemeClr val="bg1"/>
                </a:solidFill>
              </a:rPr>
              <a:t>Algorithms [1]. </a:t>
            </a:r>
            <a:r>
              <a:rPr lang="en-US" sz="3200" dirty="0">
                <a:solidFill>
                  <a:schemeClr val="bg1"/>
                </a:solidFill>
              </a:rPr>
              <a:t>In order to design this algorithm in VHDL, some other functions were first developed. 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271171" y="41865053"/>
            <a:ext cx="17732870" cy="677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bg1"/>
                </a:solidFill>
              </a:rPr>
              <a:t>Simon </a:t>
            </a:r>
            <a:r>
              <a:rPr lang="en-US" sz="3200" dirty="0" smtClean="0">
                <a:solidFill>
                  <a:schemeClr val="bg1"/>
                </a:solidFill>
              </a:rPr>
              <a:t>Karing        •        Mathias Helsengren         </a:t>
            </a:r>
            <a:r>
              <a:rPr lang="en-US" sz="3200" dirty="0">
                <a:solidFill>
                  <a:schemeClr val="bg1"/>
                </a:solidFill>
              </a:rPr>
              <a:t>• </a:t>
            </a:r>
            <a:r>
              <a:rPr lang="en-US" sz="3200" dirty="0" smtClean="0">
                <a:solidFill>
                  <a:schemeClr val="bg1"/>
                </a:solidFill>
              </a:rPr>
              <a:t>       Mads </a:t>
            </a:r>
            <a:r>
              <a:rPr lang="en-US" sz="3200" dirty="0">
                <a:solidFill>
                  <a:schemeClr val="bg1"/>
                </a:solidFill>
              </a:rPr>
              <a:t>Riis </a:t>
            </a:r>
            <a:r>
              <a:rPr lang="en-US" sz="3200" dirty="0" smtClean="0">
                <a:solidFill>
                  <a:schemeClr val="bg1"/>
                </a:solidFill>
              </a:rPr>
              <a:t>Rasmussen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      •        Kim </a:t>
            </a:r>
            <a:r>
              <a:rPr lang="en-US" sz="3200" dirty="0">
                <a:solidFill>
                  <a:schemeClr val="bg1"/>
                </a:solidFill>
              </a:rPr>
              <a:t>Hoang </a:t>
            </a:r>
            <a:r>
              <a:rPr lang="en-US" sz="3200" dirty="0" smtClean="0">
                <a:solidFill>
                  <a:schemeClr val="bg1"/>
                </a:solidFill>
              </a:rPr>
              <a:t>Le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6156" y="38391753"/>
            <a:ext cx="10502900" cy="2806700"/>
          </a:xfrm>
          <a:prstGeom prst="rect">
            <a:avLst/>
          </a:prstGeom>
        </p:spPr>
      </p:pic>
      <p:sp>
        <p:nvSpPr>
          <p:cNvPr id="15" name="Subtitle 2"/>
          <p:cNvSpPr txBox="1">
            <a:spLocks/>
          </p:cNvSpPr>
          <p:nvPr/>
        </p:nvSpPr>
        <p:spPr>
          <a:xfrm>
            <a:off x="4102040" y="5200129"/>
            <a:ext cx="10605581" cy="2489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The Project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goal of this project is to present one such algorithm, a systolic modular exponentiation system, in VHDL on our FPGA board.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15567591" y="8869569"/>
            <a:ext cx="10605581" cy="4139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Conclusion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We encountered a wide degree of problems throughout our project. This included both software and hardware problems, some of which we were able to overcome. </a:t>
            </a:r>
            <a:r>
              <a:rPr lang="en-US" sz="3200" dirty="0" smtClean="0">
                <a:solidFill>
                  <a:schemeClr val="bg1"/>
                </a:solidFill>
              </a:rPr>
              <a:t>Despite </a:t>
            </a:r>
            <a:r>
              <a:rPr lang="en-US" sz="3200" dirty="0">
                <a:solidFill>
                  <a:schemeClr val="bg1"/>
                </a:solidFill>
              </a:rPr>
              <a:t>our best </a:t>
            </a:r>
            <a:r>
              <a:rPr lang="en-US" sz="3200" dirty="0" smtClean="0">
                <a:solidFill>
                  <a:schemeClr val="bg1"/>
                </a:solidFill>
              </a:rPr>
              <a:t>efforts at fixing a copying mechanism on the modular exponentiator, </a:t>
            </a:r>
            <a:r>
              <a:rPr lang="en-US" sz="3200" dirty="0">
                <a:solidFill>
                  <a:schemeClr val="bg1"/>
                </a:solidFill>
              </a:rPr>
              <a:t>and </a:t>
            </a:r>
            <a:r>
              <a:rPr lang="en-US" sz="3200" dirty="0" smtClean="0">
                <a:solidFill>
                  <a:schemeClr val="bg1"/>
                </a:solidFill>
              </a:rPr>
              <a:t>after </a:t>
            </a:r>
            <a:r>
              <a:rPr lang="en-US" sz="3200" dirty="0">
                <a:solidFill>
                  <a:schemeClr val="bg1"/>
                </a:solidFill>
              </a:rPr>
              <a:t>numerous hours and a great deal of testing, the systolic system for modular exponentiation was not a working construction. </a:t>
            </a:r>
            <a:endParaRPr lang="en-US" sz="3200" dirty="0">
              <a:solidFill>
                <a:schemeClr val="bg1"/>
              </a:solidFill>
            </a:endParaRPr>
          </a:p>
          <a:p>
            <a:pPr algn="l"/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15567591" y="5122725"/>
            <a:ext cx="10605581" cy="3507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Method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In order to reach the projects goal, we familiarized ourselves with the hardware programming language VHDL, its function on the FPGA board, and Montgomery’s Residue (M-res) for modular arithmetic. Modular exponentiation uses M-res to allow hardware to work in parallel and optimize speed.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22848965" y="25891184"/>
            <a:ext cx="5753734" cy="7260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 smtClean="0">
                <a:solidFill>
                  <a:schemeClr val="bg1"/>
                </a:solidFill>
              </a:rPr>
              <a:t>Systolic Multiplier Cell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systolic multiplier cell can be connected in a series to multiply larger numbers. The numbers are taken in binary and is also output in binary through a shift register.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" b="98500" l="500" r="9883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991987" y="18256262"/>
            <a:ext cx="6291239" cy="629123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2307" y="28836817"/>
            <a:ext cx="10387349" cy="4674307"/>
          </a:xfrm>
          <a:prstGeom prst="rect">
            <a:avLst/>
          </a:prstGeom>
        </p:spPr>
      </p:pic>
      <p:sp>
        <p:nvSpPr>
          <p:cNvPr id="28" name="Subtitle 2"/>
          <p:cNvSpPr txBox="1">
            <a:spLocks/>
          </p:cNvSpPr>
          <p:nvPr/>
        </p:nvSpPr>
        <p:spPr>
          <a:xfrm>
            <a:off x="3822192" y="33650419"/>
            <a:ext cx="7132320" cy="15446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 smtClean="0">
                <a:solidFill>
                  <a:schemeClr val="bg1"/>
                </a:solidFill>
              </a:rPr>
              <a:t>Full Adder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full adder takes 3 inputs and gives 2 outputs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1765" y="25891184"/>
            <a:ext cx="80772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312</TotalTime>
  <Words>291</Words>
  <Application>Microsoft Macintosh PowerPoint</Application>
  <PresentationFormat>Custom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ALGORITHMS IN HARDWARE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bitches</dc:title>
  <dc:creator>Simon Karing</dc:creator>
  <cp:lastModifiedBy>Simon Karing</cp:lastModifiedBy>
  <cp:revision>39</cp:revision>
  <dcterms:created xsi:type="dcterms:W3CDTF">2017-05-15T11:08:25Z</dcterms:created>
  <dcterms:modified xsi:type="dcterms:W3CDTF">2017-05-30T12:04:18Z</dcterms:modified>
</cp:coreProperties>
</file>

<file path=docProps/thumbnail.jpeg>
</file>